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0" r:id="rId2"/>
    <p:sldId id="261" r:id="rId3"/>
    <p:sldId id="268" r:id="rId4"/>
    <p:sldId id="273" r:id="rId5"/>
    <p:sldId id="286" r:id="rId6"/>
    <p:sldId id="287" r:id="rId7"/>
    <p:sldId id="281" r:id="rId8"/>
    <p:sldId id="337" r:id="rId9"/>
    <p:sldId id="334" r:id="rId10"/>
    <p:sldId id="320" r:id="rId11"/>
    <p:sldId id="294" r:id="rId12"/>
    <p:sldId id="285" r:id="rId13"/>
    <p:sldId id="331" r:id="rId14"/>
    <p:sldId id="289" r:id="rId15"/>
    <p:sldId id="295" r:id="rId16"/>
    <p:sldId id="330" r:id="rId17"/>
    <p:sldId id="332" r:id="rId18"/>
    <p:sldId id="301" r:id="rId19"/>
    <p:sldId id="302" r:id="rId20"/>
    <p:sldId id="321" r:id="rId21"/>
    <p:sldId id="303" r:id="rId22"/>
    <p:sldId id="308" r:id="rId23"/>
    <p:sldId id="304" r:id="rId24"/>
    <p:sldId id="300" r:id="rId25"/>
    <p:sldId id="310" r:id="rId26"/>
    <p:sldId id="316" r:id="rId27"/>
    <p:sldId id="318" r:id="rId28"/>
    <p:sldId id="322" r:id="rId29"/>
    <p:sldId id="323" r:id="rId30"/>
    <p:sldId id="336" r:id="rId31"/>
    <p:sldId id="324" r:id="rId32"/>
    <p:sldId id="325" r:id="rId33"/>
    <p:sldId id="326" r:id="rId34"/>
    <p:sldId id="328" r:id="rId35"/>
    <p:sldId id="288" r:id="rId36"/>
    <p:sldId id="283" r:id="rId37"/>
    <p:sldId id="333" r:id="rId38"/>
    <p:sldId id="284" r:id="rId39"/>
    <p:sldId id="335" r:id="rId40"/>
  </p:sldIdLst>
  <p:sldSz cx="12192000" cy="6858000"/>
  <p:notesSz cx="6858000" cy="9144000"/>
  <p:embeddedFontLst>
    <p:embeddedFont>
      <p:font typeface="210 네버랜드 L" panose="02020603020101020101" pitchFamily="18" charset="-127"/>
      <p:regular r:id="rId42"/>
    </p:embeddedFont>
    <p:embeddedFont>
      <p:font typeface="210 디딤고딕 030" panose="02020603020101020101" pitchFamily="18" charset="-127"/>
      <p:regular r:id="rId43"/>
    </p:embeddedFont>
    <p:embeddedFont>
      <p:font typeface="210 디딤명조 010" panose="02020603020101020101" pitchFamily="18" charset="-127"/>
      <p:regular r:id="rId44"/>
    </p:embeddedFont>
    <p:embeddedFont>
      <p:font typeface="Segoe UI Black" panose="020B0A02040204020203" pitchFamily="34" charset="0"/>
      <p:bold r:id="rId45"/>
      <p:boldItalic r:id="rId46"/>
    </p:embeddedFont>
    <p:embeddedFont>
      <p:font typeface="tvN 즐거운이야기 Bold" panose="02020603020101020101" pitchFamily="18" charset="-127"/>
      <p:regular r:id="rId47"/>
    </p:embeddedFont>
    <p:embeddedFont>
      <p:font typeface="나눔손글씨 펜" panose="03040600000000000000" pitchFamily="66" charset="-127"/>
      <p:regular r:id="rId48"/>
    </p:embeddedFont>
    <p:embeddedFont>
      <p:font typeface="나눔스퀘어_ac Light" panose="020B0600000101010101" pitchFamily="50" charset="-127"/>
      <p:regular r:id="rId49"/>
    </p:embeddedFont>
    <p:embeddedFont>
      <p:font typeface="나눔스퀘어라운드 ExtraBold" panose="020B0600000101010101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스웨거 TTF" panose="020B0600000101010101" pitchFamily="50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80D1EE"/>
    <a:srgbClr val="B8E7E0"/>
    <a:srgbClr val="FA8D69"/>
    <a:srgbClr val="FEC609"/>
    <a:srgbClr val="010B3C"/>
    <a:srgbClr val="B8E7DF"/>
    <a:srgbClr val="FD8B67"/>
    <a:srgbClr val="FF0000"/>
    <a:srgbClr val="FF8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87002" autoAdjust="0"/>
  </p:normalViewPr>
  <p:slideViewPr>
    <p:cSldViewPr snapToGrid="0">
      <p:cViewPr varScale="1">
        <p:scale>
          <a:sx n="99" d="100"/>
          <a:sy n="99" d="100"/>
        </p:scale>
        <p:origin x="8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E70FC-EE3F-4044-ADFE-B778F5BC89EA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3174C-F1D9-4ABE-AE24-B10D15CCE3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9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4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60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0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7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4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57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220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43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851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72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97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66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27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5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071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43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650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650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29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33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80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6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826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37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299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75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312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605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8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586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12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2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74316-B900-4208-ADA9-4374B59C6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3CF09-E9A7-4EE3-A8B5-2E2B9FA67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2EAE9-9FDF-4D8F-B2F4-16DC3228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6C947-4673-400F-8669-38A42657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694FE-BD12-4C7D-BF7B-7CD8FFF7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0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CFBD9-F821-42D1-91FC-DE2B3626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5F8CF5-9A7C-4EE9-BDF8-51F55B887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9C885-94A6-4A10-B1AE-B9509CEA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23A08C-3374-488D-B9DD-78298C575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D6C34-C245-492B-9B12-AEB7F04E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7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2084B4-1454-4ACE-BA08-D8E071D3E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A958AB-C2D9-47AB-9C0E-D73C0BD1E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155B6-D790-4B9C-B615-B9D698B2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40D84-CBBF-4D31-98A8-C8E0662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3C924-4347-4E93-8432-984D2F74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4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09D8-5BC5-4B53-9EDA-5AA9088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0E30-A374-4CE4-B924-374159EAA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4B18A-6F0E-40FF-B855-8B90544D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6A1A3-216B-474A-8BEC-CE944918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00ECD-64A9-4897-81B8-5F93B13D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24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06DFB-63F3-4324-B96D-D244BBCC2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AA8296-9D7C-46AA-A33A-767EDB05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A22D1-7C70-41B4-8B45-3CA087C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71EAF-DA05-4339-9AC6-2F39FB1F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0265-2A0A-4840-A515-6C8F8EB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4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14EC6-2FA7-43E8-9456-F7894A5C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C9DF6-9DC0-451A-9510-8DE7E5951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2400B7-5933-4262-B03D-B801788E6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5BA17-91A4-4CD1-8AB9-F7D86866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F9991A-B1A1-4978-A894-52CA4E90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45355C-1AAF-4739-989A-1619EB3B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2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754A2-E7F4-4C87-8538-270A7AAB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490CC-7874-4ED2-9A92-D1663A1C5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6C0157-D20D-487D-ADC8-AA74B81DB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E63551-C653-4857-96AE-F59CAA410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65AE9A-6344-4FC0-8FBE-C732EDD78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7D5A3B-D55E-4286-8F30-140F48AF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FF49A5-10CB-4F58-894B-529D8AAA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3F884E-5FDC-4D3E-ACED-E0F16D5C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25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F33E-4670-4758-B0C5-D4B13C1F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ACDB93-3854-4A36-A27C-4C85AC68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75A10D-9C21-4EE8-990A-62B77173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F2D60B-1383-4977-9EE3-8146FE25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70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639C0-BF20-4B00-9365-F9218C3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A1B5E-99E5-435D-B8E2-068BF3083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EC57A1-66A7-451B-A5AF-075D2D43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5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AB33A-3378-4892-A94E-1E91CDBA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0A8C2-04F1-402C-BFDD-02BBE610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679339-3B4A-4FDF-8D77-7F1CCB448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13E984-ECAA-4A04-AEAD-0C2AB0DD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39EB8B-821A-48E4-BB87-13F8B299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76334-77DE-4703-91C8-B3B0AD8D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3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FC5B8-7EF4-48CD-A330-DC98561F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7892CE-3E25-4FA9-AB54-FF112BE8C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942EDC-0485-4284-8AC0-5281090F1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DEBC8A-01A0-4164-91EB-15C3AB81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2DE7EF-2BA7-4DBB-BDEC-8A2172DA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14B026-CEFF-4468-80F1-78984177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0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1095B9-4352-4529-BB03-B18A772F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69ADA-27A6-4210-8923-C03861DBB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A10CB-7AA3-4DD7-9268-657C1416B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44C7F-D68C-4C90-B054-89282724FB3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610D7-EE5D-4888-83A7-70EA33376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948C3-D809-470E-8077-54220691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4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D22197-3553-4867-88D2-D9CFD7FE873C}"/>
              </a:ext>
            </a:extLst>
          </p:cNvPr>
          <p:cNvCxnSpPr>
            <a:cxnSpLocks/>
          </p:cNvCxnSpPr>
          <p:nvPr/>
        </p:nvCxnSpPr>
        <p:spPr>
          <a:xfrm>
            <a:off x="4672666" y="3816991"/>
            <a:ext cx="751933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851BC-DD39-4415-B146-7221239E56AD}"/>
              </a:ext>
            </a:extLst>
          </p:cNvPr>
          <p:cNvSpPr txBox="1"/>
          <p:nvPr/>
        </p:nvSpPr>
        <p:spPr>
          <a:xfrm>
            <a:off x="8816829" y="3429000"/>
            <a:ext cx="3375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JAVA</a:t>
            </a:r>
            <a:r>
              <a:rPr lang="en-US" altLang="ko-KR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SWING PROJECT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7AA8-4E9C-46E0-AE81-BA018ED8B26D}"/>
              </a:ext>
            </a:extLst>
          </p:cNvPr>
          <p:cNvSpPr txBox="1"/>
          <p:nvPr/>
        </p:nvSpPr>
        <p:spPr>
          <a:xfrm>
            <a:off x="9169167" y="3808602"/>
            <a:ext cx="3022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spc="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김도우</a:t>
            </a:r>
            <a:r>
              <a:rPr lang="ko-KR" altLang="en-US" sz="1600" spc="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양현준 오성아</a:t>
            </a:r>
            <a:r>
              <a:rPr lang="en-US" altLang="ko-KR" sz="1600" spc="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1600" spc="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최수훈</a:t>
            </a:r>
            <a:r>
              <a:rPr lang="ko-KR" altLang="en-US" sz="1600" spc="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A26C0F-1FDC-4A82-A16E-8F7570C55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8" y="87158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88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9F0D7-0724-47F2-B3CC-22C4D54B0A6B}"/>
              </a:ext>
            </a:extLst>
          </p:cNvPr>
          <p:cNvSpPr txBox="1"/>
          <p:nvPr/>
        </p:nvSpPr>
        <p:spPr>
          <a:xfrm>
            <a:off x="1711354" y="3000788"/>
            <a:ext cx="8909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로그인</a:t>
            </a:r>
            <a:endParaRPr lang="ko-KR" altLang="en-US" sz="66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48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로그인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18F77D-71B9-401C-8E14-3FC589091F99}"/>
              </a:ext>
            </a:extLst>
          </p:cNvPr>
          <p:cNvSpPr txBox="1"/>
          <p:nvPr/>
        </p:nvSpPr>
        <p:spPr>
          <a:xfrm>
            <a:off x="399004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로그인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입력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BB48AB-B57E-4DEE-8444-35EAE7B4ACB7}"/>
              </a:ext>
            </a:extLst>
          </p:cNvPr>
          <p:cNvSpPr/>
          <p:nvPr/>
        </p:nvSpPr>
        <p:spPr>
          <a:xfrm>
            <a:off x="3989294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D7589-F1E7-47B3-9138-AA63AF84C9BD}"/>
              </a:ext>
            </a:extLst>
          </p:cNvPr>
          <p:cNvSpPr txBox="1"/>
          <p:nvPr/>
        </p:nvSpPr>
        <p:spPr>
          <a:xfrm>
            <a:off x="7611782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로그인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유저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성공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F1DAAC-25A8-4C81-9461-A84ACCC14CF3}"/>
              </a:ext>
            </a:extLst>
          </p:cNvPr>
          <p:cNvSpPr/>
          <p:nvPr/>
        </p:nvSpPr>
        <p:spPr>
          <a:xfrm>
            <a:off x="7608262" y="1960557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1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810467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로그인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유저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성공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1ABB00-95B1-46D2-8F09-3CEF1653E100}"/>
              </a:ext>
            </a:extLst>
          </p:cNvPr>
          <p:cNvSpPr txBox="1"/>
          <p:nvPr/>
        </p:nvSpPr>
        <p:spPr>
          <a:xfrm>
            <a:off x="404308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로그인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유저입력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33BC6-3440-4927-83E8-8DCA65C3D885}"/>
              </a:ext>
            </a:extLst>
          </p:cNvPr>
          <p:cNvSpPr/>
          <p:nvPr/>
        </p:nvSpPr>
        <p:spPr>
          <a:xfrm>
            <a:off x="4039561" y="1960557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CCC9A-1D38-4313-9FCA-6ED77BA7FD6D}"/>
              </a:ext>
            </a:extLst>
          </p:cNvPr>
          <p:cNvSpPr txBox="1"/>
          <p:nvPr/>
        </p:nvSpPr>
        <p:spPr>
          <a:xfrm>
            <a:off x="7609009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로그인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실패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885FC2-B005-4197-8488-7BA2C517A116}"/>
              </a:ext>
            </a:extLst>
          </p:cNvPr>
          <p:cNvSpPr/>
          <p:nvPr/>
        </p:nvSpPr>
        <p:spPr>
          <a:xfrm>
            <a:off x="7608262" y="1950235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118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9F0D7-0724-47F2-B3CC-22C4D54B0A6B}"/>
              </a:ext>
            </a:extLst>
          </p:cNvPr>
          <p:cNvSpPr txBox="1"/>
          <p:nvPr/>
        </p:nvSpPr>
        <p:spPr>
          <a:xfrm>
            <a:off x="1711354" y="3000788"/>
            <a:ext cx="89091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66111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회원가입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399004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회원가입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(id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중복확인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성공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CD8BD-EA67-435C-BE6C-47EF53DDAD09}"/>
              </a:ext>
            </a:extLst>
          </p:cNvPr>
          <p:cNvSpPr txBox="1"/>
          <p:nvPr/>
        </p:nvSpPr>
        <p:spPr>
          <a:xfrm>
            <a:off x="7611782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회원가입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(id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중복확인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실패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3989294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962D40-1BCC-4FAF-BBE1-6E9E110398FF}"/>
              </a:ext>
            </a:extLst>
          </p:cNvPr>
          <p:cNvSpPr/>
          <p:nvPr/>
        </p:nvSpPr>
        <p:spPr>
          <a:xfrm>
            <a:off x="7608262" y="1960557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7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2669323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회원가입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비밀번호 체크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6291064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회원가입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비밀번호 체크완료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2671349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6290317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9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629389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회원가입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회원가입완료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CD8BD-EA67-435C-BE6C-47EF53DDAD09}"/>
              </a:ext>
            </a:extLst>
          </p:cNvPr>
          <p:cNvSpPr txBox="1"/>
          <p:nvPr/>
        </p:nvSpPr>
        <p:spPr>
          <a:xfrm>
            <a:off x="2670017" y="1303904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회원가입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이메일 </a:t>
            </a:r>
            <a:r>
              <a:rPr lang="ko-KR" altLang="en-US" dirty="0" err="1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콤보박스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6293144" y="1950235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962D40-1BCC-4FAF-BBE1-6E9E110398FF}"/>
              </a:ext>
            </a:extLst>
          </p:cNvPr>
          <p:cNvSpPr/>
          <p:nvPr/>
        </p:nvSpPr>
        <p:spPr>
          <a:xfrm>
            <a:off x="2666497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49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9F0D7-0724-47F2-B3CC-22C4D54B0A6B}"/>
              </a:ext>
            </a:extLst>
          </p:cNvPr>
          <p:cNvSpPr txBox="1"/>
          <p:nvPr/>
        </p:nvSpPr>
        <p:spPr>
          <a:xfrm>
            <a:off x="1711354" y="3000788"/>
            <a:ext cx="8909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ID/PW </a:t>
            </a:r>
            <a:r>
              <a:rPr lang="ko-KR" altLang="en-US" sz="88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찾기</a:t>
            </a:r>
            <a:endParaRPr lang="ko-KR" altLang="en-US" sz="66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3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2669323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ID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찾기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6291064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ID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찾기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 err="1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성공시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2671349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6290317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69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2669323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PW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찾기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6291064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PW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찾기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 err="1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성공시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2671349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6290317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33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, Throwing, Trash, Rubbish, Cleanup, Dustbin">
            <a:extLst>
              <a:ext uri="{FF2B5EF4-FFF2-40B4-BE49-F238E27FC236}">
                <a16:creationId xmlns:a16="http://schemas.microsoft.com/office/drawing/2014/main" id="{FF2D78E2-1394-4D3B-967D-373B9C23C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196" y="1625048"/>
            <a:ext cx="3705510" cy="475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4D46FB-1633-4F79-AE80-87DF65006CFA}"/>
              </a:ext>
            </a:extLst>
          </p:cNvPr>
          <p:cNvSpPr/>
          <p:nvPr/>
        </p:nvSpPr>
        <p:spPr>
          <a:xfrm>
            <a:off x="5096825" y="2932555"/>
            <a:ext cx="1845891" cy="880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83B0E-F00F-4295-A688-C9E0D4EFA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052" y="2760024"/>
            <a:ext cx="780626" cy="7728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6FEE29-62F7-4A94-B3B6-5E3BB0B64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010" y="3142034"/>
            <a:ext cx="1267973" cy="714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882F6-957D-4C60-8403-B8AEF423671A}"/>
              </a:ext>
            </a:extLst>
          </p:cNvPr>
          <p:cNvSpPr txBox="1"/>
          <p:nvPr/>
        </p:nvSpPr>
        <p:spPr>
          <a:xfrm>
            <a:off x="1779495" y="1279818"/>
            <a:ext cx="3832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창의력 </a:t>
            </a:r>
            <a:r>
              <a:rPr lang="en-US" altLang="ko-KR" sz="7200" dirty="0">
                <a:solidFill>
                  <a:srgbClr val="FF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X</a:t>
            </a:r>
            <a:endParaRPr lang="ko-KR" altLang="en-US" sz="7200" dirty="0">
              <a:solidFill>
                <a:srgbClr val="FF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7BBF01-3029-41A1-949D-33BF2DAFB93D}"/>
              </a:ext>
            </a:extLst>
          </p:cNvPr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EAC01F-112B-49FC-9C1F-C1F1952FDF34}"/>
              </a:ext>
            </a:extLst>
          </p:cNvPr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2F2C39F-E6B5-49D3-88D3-79BF7FAB321F}"/>
              </a:ext>
            </a:extLst>
          </p:cNvPr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A68889-491E-468A-AE45-657E06148B42}"/>
              </a:ext>
            </a:extLst>
          </p:cNvPr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C41CA98-9063-45F7-B94B-DE252F6328D0}"/>
                </a:ext>
              </a:extLst>
            </p:cNvPr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B8800959-A3B1-4DB3-8211-695975F3D039}"/>
                </a:ext>
              </a:extLst>
            </p:cNvPr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85FD84F-68F3-4AC8-9E69-9995BB055D2E}"/>
                </a:ext>
              </a:extLst>
            </p:cNvPr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26">
              <a:extLst>
                <a:ext uri="{FF2B5EF4-FFF2-40B4-BE49-F238E27FC236}">
                  <a16:creationId xmlns:a16="http://schemas.microsoft.com/office/drawing/2014/main" id="{12BCFB9A-4FC4-45E0-BFEC-96CAA9E2E039}"/>
                </a:ext>
              </a:extLst>
            </p:cNvPr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64C699-C5A3-4BF7-8935-D6D3F4217FA7}"/>
                </a:ext>
              </a:extLst>
            </p:cNvPr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25">
              <a:extLst>
                <a:ext uri="{FF2B5EF4-FFF2-40B4-BE49-F238E27FC236}">
                  <a16:creationId xmlns:a16="http://schemas.microsoft.com/office/drawing/2014/main" id="{7819610F-8699-4F9C-B99C-D049A4694541}"/>
                </a:ext>
              </a:extLst>
            </p:cNvPr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433E38-8EB0-48D6-9D19-D29437A20FB7}"/>
                </a:ext>
              </a:extLst>
            </p:cNvPr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83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9F0D7-0724-47F2-B3CC-22C4D54B0A6B}"/>
              </a:ext>
            </a:extLst>
          </p:cNvPr>
          <p:cNvSpPr txBox="1"/>
          <p:nvPr/>
        </p:nvSpPr>
        <p:spPr>
          <a:xfrm>
            <a:off x="4158143" y="3079388"/>
            <a:ext cx="3875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 메뉴</a:t>
            </a:r>
            <a:endParaRPr lang="ko-KR" altLang="en-US" sz="66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4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399004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CD8BD-EA67-435C-BE6C-47EF53DDAD09}"/>
              </a:ext>
            </a:extLst>
          </p:cNvPr>
          <p:cNvSpPr txBox="1"/>
          <p:nvPr/>
        </p:nvSpPr>
        <p:spPr>
          <a:xfrm>
            <a:off x="7611782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 err="1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클릭시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3989294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962D40-1BCC-4FAF-BBE1-6E9E110398FF}"/>
              </a:ext>
            </a:extLst>
          </p:cNvPr>
          <p:cNvSpPr/>
          <p:nvPr/>
        </p:nvSpPr>
        <p:spPr>
          <a:xfrm>
            <a:off x="7608262" y="1960557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54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2669323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–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수정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6291064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–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수정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결과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2671349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6290317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24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2669323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복원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6291064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회원관리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–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복원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성공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2671349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6290317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04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 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399004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-MBTI-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 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CD8BD-EA67-435C-BE6C-47EF53DDAD09}"/>
              </a:ext>
            </a:extLst>
          </p:cNvPr>
          <p:cNvSpPr txBox="1"/>
          <p:nvPr/>
        </p:nvSpPr>
        <p:spPr>
          <a:xfrm>
            <a:off x="7611782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-MBTI - </a:t>
            </a:r>
            <a:r>
              <a:rPr lang="ko-KR" altLang="en-US" dirty="0" err="1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클릭시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3989294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962D40-1BCC-4FAF-BBE1-6E9E110398FF}"/>
              </a:ext>
            </a:extLst>
          </p:cNvPr>
          <p:cNvSpPr/>
          <p:nvPr/>
        </p:nvSpPr>
        <p:spPr>
          <a:xfrm>
            <a:off x="7608262" y="1960557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1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-MBTI-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유형검색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302CEC-3FD4-46CE-82AA-765E40A4E1AB}"/>
              </a:ext>
            </a:extLst>
          </p:cNvPr>
          <p:cNvSpPr txBox="1"/>
          <p:nvPr/>
        </p:nvSpPr>
        <p:spPr>
          <a:xfrm>
            <a:off x="399004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적성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0E98C0-6356-4C3D-A60A-B48423C50508}"/>
              </a:ext>
            </a:extLst>
          </p:cNvPr>
          <p:cNvSpPr txBox="1"/>
          <p:nvPr/>
        </p:nvSpPr>
        <p:spPr>
          <a:xfrm>
            <a:off x="7611782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적성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 err="1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클릭시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69A25-CFDD-42DB-9FFB-F5D3903DEEA0}"/>
              </a:ext>
            </a:extLst>
          </p:cNvPr>
          <p:cNvSpPr/>
          <p:nvPr/>
        </p:nvSpPr>
        <p:spPr>
          <a:xfrm>
            <a:off x="3989294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A1AF0C-1CE7-46E2-8815-0B2CD6A89648}"/>
              </a:ext>
            </a:extLst>
          </p:cNvPr>
          <p:cNvSpPr/>
          <p:nvPr/>
        </p:nvSpPr>
        <p:spPr>
          <a:xfrm>
            <a:off x="7608262" y="1960557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49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2669323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결과관리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6291064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문제결과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-MBTI-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2671349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6290317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8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2669323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문제결과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-MBTI-</a:t>
            </a:r>
            <a:r>
              <a:rPr lang="ko-KR" altLang="en-US" dirty="0" err="1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클릭시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6291064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관리자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문제결과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적성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2671349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6290317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55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9F0D7-0724-47F2-B3CC-22C4D54B0A6B}"/>
              </a:ext>
            </a:extLst>
          </p:cNvPr>
          <p:cNvSpPr txBox="1"/>
          <p:nvPr/>
        </p:nvSpPr>
        <p:spPr>
          <a:xfrm>
            <a:off x="4158143" y="3079388"/>
            <a:ext cx="3875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 메뉴</a:t>
            </a:r>
            <a:endParaRPr lang="ko-KR" altLang="en-US" sz="66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82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399004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프로필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CD8BD-EA67-435C-BE6C-47EF53DDAD09}"/>
              </a:ext>
            </a:extLst>
          </p:cNvPr>
          <p:cNvSpPr txBox="1"/>
          <p:nvPr/>
        </p:nvSpPr>
        <p:spPr>
          <a:xfrm>
            <a:off x="7611782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프로필 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탈퇴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3989294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962D40-1BCC-4FAF-BBE1-6E9E110398FF}"/>
              </a:ext>
            </a:extLst>
          </p:cNvPr>
          <p:cNvSpPr/>
          <p:nvPr/>
        </p:nvSpPr>
        <p:spPr>
          <a:xfrm>
            <a:off x="7608262" y="1960557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0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010B3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차례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1999129" y="3334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</a:t>
            </a:r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ontents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DD1095-9D8D-46F8-B7AB-CAA0281DCD69}"/>
              </a:ext>
            </a:extLst>
          </p:cNvPr>
          <p:cNvGrpSpPr/>
          <p:nvPr/>
        </p:nvGrpSpPr>
        <p:grpSpPr>
          <a:xfrm>
            <a:off x="1500976" y="1977267"/>
            <a:ext cx="385656" cy="526988"/>
            <a:chOff x="4842640" y="195358"/>
            <a:chExt cx="727206" cy="99370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7A57222-F8BA-4426-A7A8-D2DAA0D9D79A}"/>
                </a:ext>
              </a:extLst>
            </p:cNvPr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D5E93670-337B-44EC-A7EA-B841491146F0}"/>
                </a:ext>
              </a:extLst>
            </p:cNvPr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21B4D7-141A-4EC9-98ED-FC5BD2A51C0E}"/>
                </a:ext>
              </a:extLst>
            </p:cNvPr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6">
              <a:extLst>
                <a:ext uri="{FF2B5EF4-FFF2-40B4-BE49-F238E27FC236}">
                  <a16:creationId xmlns:a16="http://schemas.microsoft.com/office/drawing/2014/main" id="{8D342406-0584-481D-8232-81A2C7DA2E74}"/>
                </a:ext>
              </a:extLst>
            </p:cNvPr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5799BC6-7A44-43F9-BB6C-8ADB8D439BFE}"/>
                </a:ext>
              </a:extLst>
            </p:cNvPr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5">
              <a:extLst>
                <a:ext uri="{FF2B5EF4-FFF2-40B4-BE49-F238E27FC236}">
                  <a16:creationId xmlns:a16="http://schemas.microsoft.com/office/drawing/2014/main" id="{E050D659-F6FF-4691-A724-C99DAA948502}"/>
                </a:ext>
              </a:extLst>
            </p:cNvPr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8F44DC2-A4A1-4327-A78A-423F7D442138}"/>
                </a:ext>
              </a:extLst>
            </p:cNvPr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EC609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34A69C-2F22-41F5-8ED5-031C3320FB5F}"/>
              </a:ext>
            </a:extLst>
          </p:cNvPr>
          <p:cNvGrpSpPr/>
          <p:nvPr/>
        </p:nvGrpSpPr>
        <p:grpSpPr>
          <a:xfrm>
            <a:off x="1500976" y="3180159"/>
            <a:ext cx="385656" cy="526988"/>
            <a:chOff x="4842640" y="195358"/>
            <a:chExt cx="727206" cy="9937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D3A2FF6-2214-479A-A928-C46259F2EB72}"/>
                </a:ext>
              </a:extLst>
            </p:cNvPr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사다리꼴 30">
              <a:extLst>
                <a:ext uri="{FF2B5EF4-FFF2-40B4-BE49-F238E27FC236}">
                  <a16:creationId xmlns:a16="http://schemas.microsoft.com/office/drawing/2014/main" id="{105712D1-046E-40E7-9C9C-B2E182663B9F}"/>
                </a:ext>
              </a:extLst>
            </p:cNvPr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24ECE1B-290E-42F2-BD43-609892FC259F}"/>
                </a:ext>
              </a:extLst>
            </p:cNvPr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26">
              <a:extLst>
                <a:ext uri="{FF2B5EF4-FFF2-40B4-BE49-F238E27FC236}">
                  <a16:creationId xmlns:a16="http://schemas.microsoft.com/office/drawing/2014/main" id="{A4D11D0E-B175-4985-8FBC-E6A79792842C}"/>
                </a:ext>
              </a:extLst>
            </p:cNvPr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912929-D0D7-4A8A-BC3B-B1228D820712}"/>
                </a:ext>
              </a:extLst>
            </p:cNvPr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 25">
              <a:extLst>
                <a:ext uri="{FF2B5EF4-FFF2-40B4-BE49-F238E27FC236}">
                  <a16:creationId xmlns:a16="http://schemas.microsoft.com/office/drawing/2014/main" id="{4145732E-4914-47F1-AFB5-E8233A03D23C}"/>
                </a:ext>
              </a:extLst>
            </p:cNvPr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F29073F-88C7-411F-868F-4684CA117140}"/>
                </a:ext>
              </a:extLst>
            </p:cNvPr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D8B67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DB9EE3-F224-4DCF-9B7D-A952530857AE}"/>
              </a:ext>
            </a:extLst>
          </p:cNvPr>
          <p:cNvGrpSpPr/>
          <p:nvPr/>
        </p:nvGrpSpPr>
        <p:grpSpPr>
          <a:xfrm>
            <a:off x="1500976" y="4383051"/>
            <a:ext cx="385656" cy="526988"/>
            <a:chOff x="4842640" y="195358"/>
            <a:chExt cx="727206" cy="993706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AF9BE5C-2825-4496-A814-ACDEB7A1B944}"/>
                </a:ext>
              </a:extLst>
            </p:cNvPr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사다리꼴 38">
              <a:extLst>
                <a:ext uri="{FF2B5EF4-FFF2-40B4-BE49-F238E27FC236}">
                  <a16:creationId xmlns:a16="http://schemas.microsoft.com/office/drawing/2014/main" id="{E818520B-308F-4EC5-A230-BB3F6038C40C}"/>
                </a:ext>
              </a:extLst>
            </p:cNvPr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2CBB2B-3B45-4307-BE3D-3DB117C8663F}"/>
                </a:ext>
              </a:extLst>
            </p:cNvPr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 26">
              <a:extLst>
                <a:ext uri="{FF2B5EF4-FFF2-40B4-BE49-F238E27FC236}">
                  <a16:creationId xmlns:a16="http://schemas.microsoft.com/office/drawing/2014/main" id="{2B843537-2B27-4D21-9B94-5D6BDAC0EDAB}"/>
                </a:ext>
              </a:extLst>
            </p:cNvPr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3A5F0C1-4EF6-4FA6-A371-FE788945E675}"/>
                </a:ext>
              </a:extLst>
            </p:cNvPr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25">
              <a:extLst>
                <a:ext uri="{FF2B5EF4-FFF2-40B4-BE49-F238E27FC236}">
                  <a16:creationId xmlns:a16="http://schemas.microsoft.com/office/drawing/2014/main" id="{D10D59AC-2B83-4219-9AE4-44BED095AABC}"/>
                </a:ext>
              </a:extLst>
            </p:cNvPr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B3DD1E2-B675-4E68-AAF9-643771D4DFB0}"/>
                </a:ext>
              </a:extLst>
            </p:cNvPr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D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3D12187-92C5-4525-A65E-31D06ED7C280}"/>
              </a:ext>
            </a:extLst>
          </p:cNvPr>
          <p:cNvGrpSpPr/>
          <p:nvPr/>
        </p:nvGrpSpPr>
        <p:grpSpPr>
          <a:xfrm>
            <a:off x="1500976" y="5585942"/>
            <a:ext cx="385656" cy="526988"/>
            <a:chOff x="4842640" y="195358"/>
            <a:chExt cx="727206" cy="99370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CCABB55-4B74-4802-A27B-60E95CB0AF5E}"/>
                </a:ext>
              </a:extLst>
            </p:cNvPr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사다리꼴 46">
              <a:extLst>
                <a:ext uri="{FF2B5EF4-FFF2-40B4-BE49-F238E27FC236}">
                  <a16:creationId xmlns:a16="http://schemas.microsoft.com/office/drawing/2014/main" id="{F4BCE321-8263-4C99-9E62-9BBCF8008489}"/>
                </a:ext>
              </a:extLst>
            </p:cNvPr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E1FB96-FF4C-4842-ABD7-0FECD458CC0F}"/>
                </a:ext>
              </a:extLst>
            </p:cNvPr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26">
              <a:extLst>
                <a:ext uri="{FF2B5EF4-FFF2-40B4-BE49-F238E27FC236}">
                  <a16:creationId xmlns:a16="http://schemas.microsoft.com/office/drawing/2014/main" id="{794DF428-090E-47BC-94AB-F8934838CB08}"/>
                </a:ext>
              </a:extLst>
            </p:cNvPr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8F5995D-4B3B-4018-8C4B-1BD417917E8D}"/>
                </a:ext>
              </a:extLst>
            </p:cNvPr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 25">
              <a:extLst>
                <a:ext uri="{FF2B5EF4-FFF2-40B4-BE49-F238E27FC236}">
                  <a16:creationId xmlns:a16="http://schemas.microsoft.com/office/drawing/2014/main" id="{79679863-DBB4-47BD-815A-CC63E03EA589}"/>
                </a:ext>
              </a:extLst>
            </p:cNvPr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E2239C8-C942-49C7-BBF3-D7929BE6EBFD}"/>
                </a:ext>
              </a:extLst>
            </p:cNvPr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80D1E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F2DBCD-E027-47F9-A403-713FF2090B14}"/>
              </a:ext>
            </a:extLst>
          </p:cNvPr>
          <p:cNvSpPr/>
          <p:nvPr/>
        </p:nvSpPr>
        <p:spPr>
          <a:xfrm>
            <a:off x="2182559" y="1819452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프로그램 제작목적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73E63A9-5685-4BB7-9B8D-C8D96ECF3A10}"/>
              </a:ext>
            </a:extLst>
          </p:cNvPr>
          <p:cNvSpPr/>
          <p:nvPr/>
        </p:nvSpPr>
        <p:spPr>
          <a:xfrm>
            <a:off x="2182559" y="3022344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ERD/EER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5ABF8C3-4517-49A8-B428-322856BDD25A}"/>
              </a:ext>
            </a:extLst>
          </p:cNvPr>
          <p:cNvSpPr/>
          <p:nvPr/>
        </p:nvSpPr>
        <p:spPr>
          <a:xfrm>
            <a:off x="2182559" y="422523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71B72F-34EB-405C-B054-90CED15DD1BB}"/>
              </a:ext>
            </a:extLst>
          </p:cNvPr>
          <p:cNvSpPr/>
          <p:nvPr/>
        </p:nvSpPr>
        <p:spPr>
          <a:xfrm>
            <a:off x="2182559" y="5428127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진행 과정 및 사용프로그램 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D26BC41-F247-4B99-9D82-E784CC7FDAE6}"/>
              </a:ext>
            </a:extLst>
          </p:cNvPr>
          <p:cNvCxnSpPr>
            <a:cxnSpLocks/>
          </p:cNvCxnSpPr>
          <p:nvPr/>
        </p:nvCxnSpPr>
        <p:spPr>
          <a:xfrm>
            <a:off x="1475430" y="2545141"/>
            <a:ext cx="617668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F5D7F23-A3E0-4972-8561-818ABCEF80EA}"/>
              </a:ext>
            </a:extLst>
          </p:cNvPr>
          <p:cNvCxnSpPr>
            <a:cxnSpLocks/>
          </p:cNvCxnSpPr>
          <p:nvPr/>
        </p:nvCxnSpPr>
        <p:spPr>
          <a:xfrm>
            <a:off x="1475430" y="3742859"/>
            <a:ext cx="617668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76739D3-D99E-4610-A2B9-A385EB871206}"/>
              </a:ext>
            </a:extLst>
          </p:cNvPr>
          <p:cNvCxnSpPr>
            <a:cxnSpLocks/>
          </p:cNvCxnSpPr>
          <p:nvPr/>
        </p:nvCxnSpPr>
        <p:spPr>
          <a:xfrm>
            <a:off x="1475430" y="4940577"/>
            <a:ext cx="617668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4674D00-8BAD-46E1-B0CB-C82D136638D5}"/>
              </a:ext>
            </a:extLst>
          </p:cNvPr>
          <p:cNvCxnSpPr>
            <a:cxnSpLocks/>
          </p:cNvCxnSpPr>
          <p:nvPr/>
        </p:nvCxnSpPr>
        <p:spPr>
          <a:xfrm>
            <a:off x="1475430" y="6138294"/>
            <a:ext cx="617668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F24572E2-5BD0-4E3C-9025-EEF7184EF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64" y="4172792"/>
            <a:ext cx="3300585" cy="33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프로필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탈퇴 후 로그인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399004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프로필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탈퇴 후 회원관리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CD8BD-EA67-435C-BE6C-47EF53DDAD09}"/>
              </a:ext>
            </a:extLst>
          </p:cNvPr>
          <p:cNvSpPr txBox="1"/>
          <p:nvPr/>
        </p:nvSpPr>
        <p:spPr>
          <a:xfrm>
            <a:off x="7611782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(MBTI-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3989294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962D40-1BCC-4FAF-BBE1-6E9E110398FF}"/>
              </a:ext>
            </a:extLst>
          </p:cNvPr>
          <p:cNvSpPr/>
          <p:nvPr/>
        </p:nvSpPr>
        <p:spPr>
          <a:xfrm>
            <a:off x="7608262" y="1960557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12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(MBTI-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399004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(MBTI-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 끝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CD8BD-EA67-435C-BE6C-47EF53DDAD09}"/>
              </a:ext>
            </a:extLst>
          </p:cNvPr>
          <p:cNvSpPr txBox="1"/>
          <p:nvPr/>
        </p:nvSpPr>
        <p:spPr>
          <a:xfrm>
            <a:off x="7611782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(MBTI-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결과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3989294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962D40-1BCC-4FAF-BBE1-6E9E110398FF}"/>
              </a:ext>
            </a:extLst>
          </p:cNvPr>
          <p:cNvSpPr/>
          <p:nvPr/>
        </p:nvSpPr>
        <p:spPr>
          <a:xfrm>
            <a:off x="7608262" y="1960557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28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적성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첫 페이지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3990041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적성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CD8BD-EA67-435C-BE6C-47EF53DDAD09}"/>
              </a:ext>
            </a:extLst>
          </p:cNvPr>
          <p:cNvSpPr txBox="1"/>
          <p:nvPr/>
        </p:nvSpPr>
        <p:spPr>
          <a:xfrm>
            <a:off x="7611782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적성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문제 끝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370326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3989294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962D40-1BCC-4FAF-BBE1-6E9E110398FF}"/>
              </a:ext>
            </a:extLst>
          </p:cNvPr>
          <p:cNvSpPr/>
          <p:nvPr/>
        </p:nvSpPr>
        <p:spPr>
          <a:xfrm>
            <a:off x="7608262" y="1960557"/>
            <a:ext cx="3202012" cy="4455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79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B2ED9-B39D-4B4C-B519-F108CFF4CCCA}"/>
              </a:ext>
            </a:extLst>
          </p:cNvPr>
          <p:cNvSpPr txBox="1"/>
          <p:nvPr/>
        </p:nvSpPr>
        <p:spPr>
          <a:xfrm>
            <a:off x="2669323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적성진행 후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-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프로필 변화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6291064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사용자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통계화면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)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D9D0E-09C3-495A-9490-FAD285FBC791}"/>
              </a:ext>
            </a:extLst>
          </p:cNvPr>
          <p:cNvSpPr/>
          <p:nvPr/>
        </p:nvSpPr>
        <p:spPr>
          <a:xfrm>
            <a:off x="2671349" y="1950236"/>
            <a:ext cx="3202012" cy="44551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ECF78F-32A3-483A-9BBC-2FC1F84C90D7}"/>
              </a:ext>
            </a:extLst>
          </p:cNvPr>
          <p:cNvSpPr/>
          <p:nvPr/>
        </p:nvSpPr>
        <p:spPr>
          <a:xfrm>
            <a:off x="6290317" y="1950235"/>
            <a:ext cx="3202012" cy="44551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18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9F0D7-0724-47F2-B3CC-22C4D54B0A6B}"/>
              </a:ext>
            </a:extLst>
          </p:cNvPr>
          <p:cNvSpPr txBox="1"/>
          <p:nvPr/>
        </p:nvSpPr>
        <p:spPr>
          <a:xfrm>
            <a:off x="4653169" y="3107025"/>
            <a:ext cx="23936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동영상</a:t>
            </a:r>
            <a:endParaRPr lang="ko-KR" altLang="en-US" sz="66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20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80D1E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진행 과정 및 사용프로그램 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593974" y="3334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Schedules and Tools</a:t>
            </a:r>
            <a:endParaRPr lang="ko-KR" altLang="en-US" dirty="0"/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4CB9B01B-CE00-4B29-83F1-105445D04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750785"/>
              </p:ext>
            </p:extLst>
          </p:nvPr>
        </p:nvGraphicFramePr>
        <p:xfrm>
          <a:off x="225110" y="2271909"/>
          <a:ext cx="11192307" cy="4343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901">
                  <a:extLst>
                    <a:ext uri="{9D8B030D-6E8A-4147-A177-3AD203B41FA5}">
                      <a16:colId xmlns:a16="http://schemas.microsoft.com/office/drawing/2014/main" val="159658305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100741591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31607699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343310074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4269223268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235880863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938301863"/>
                    </a:ext>
                  </a:extLst>
                </a:gridCol>
              </a:tblGrid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4/18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22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23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768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30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5/1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71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0197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D2ADB2-55A3-457D-AFB8-AD8EDB2ED0B7}"/>
              </a:ext>
            </a:extLst>
          </p:cNvPr>
          <p:cNvSpPr/>
          <p:nvPr/>
        </p:nvSpPr>
        <p:spPr>
          <a:xfrm>
            <a:off x="8229059" y="2581011"/>
            <a:ext cx="3199927" cy="299971"/>
          </a:xfrm>
          <a:prstGeom prst="rect">
            <a:avLst/>
          </a:prstGeom>
          <a:solidFill>
            <a:schemeClr val="accent5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             설계 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4/23~4/25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5CD276-E584-487C-8C49-B938EBB112C9}"/>
              </a:ext>
            </a:extLst>
          </p:cNvPr>
          <p:cNvSpPr/>
          <p:nvPr/>
        </p:nvSpPr>
        <p:spPr>
          <a:xfrm>
            <a:off x="213541" y="4430192"/>
            <a:ext cx="11192305" cy="299971"/>
          </a:xfrm>
          <a:prstGeom prst="rect">
            <a:avLst/>
          </a:prstGeom>
          <a:solidFill>
            <a:schemeClr val="accent6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개발작업 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4/25~5/1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32B8A7-248C-4D6B-A6B8-E4F4F511A4F5}"/>
              </a:ext>
            </a:extLst>
          </p:cNvPr>
          <p:cNvSpPr/>
          <p:nvPr/>
        </p:nvSpPr>
        <p:spPr>
          <a:xfrm>
            <a:off x="9836076" y="4777114"/>
            <a:ext cx="1579057" cy="299971"/>
          </a:xfrm>
          <a:prstGeom prst="rect">
            <a:avLst/>
          </a:prstGeom>
          <a:solidFill>
            <a:schemeClr val="accent2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CF34EC-CC1C-4C47-8E01-A81682C33873}"/>
              </a:ext>
            </a:extLst>
          </p:cNvPr>
          <p:cNvSpPr/>
          <p:nvPr/>
        </p:nvSpPr>
        <p:spPr>
          <a:xfrm>
            <a:off x="225109" y="5519579"/>
            <a:ext cx="1583811" cy="299971"/>
          </a:xfrm>
          <a:prstGeom prst="rect">
            <a:avLst/>
          </a:prstGeom>
          <a:solidFill>
            <a:schemeClr val="accent2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테스트 및 발표준비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5/1~5/2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	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440438-9F00-460C-8C5C-B2FF79CB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29" y="4925291"/>
            <a:ext cx="667267" cy="66726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99D3D2-0997-47AB-8644-81DA3A885AE0}"/>
              </a:ext>
            </a:extLst>
          </p:cNvPr>
          <p:cNvSpPr/>
          <p:nvPr/>
        </p:nvSpPr>
        <p:spPr>
          <a:xfrm>
            <a:off x="1808920" y="5519855"/>
            <a:ext cx="1615620" cy="299971"/>
          </a:xfrm>
          <a:prstGeom prst="rect">
            <a:avLst/>
          </a:prstGeom>
          <a:solidFill>
            <a:srgbClr val="7030A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D3B587-60F2-450D-84E9-576E0A921658}"/>
              </a:ext>
            </a:extLst>
          </p:cNvPr>
          <p:cNvSpPr/>
          <p:nvPr/>
        </p:nvSpPr>
        <p:spPr>
          <a:xfrm>
            <a:off x="225109" y="4062099"/>
            <a:ext cx="1583812" cy="299971"/>
          </a:xfrm>
          <a:prstGeom prst="rect">
            <a:avLst/>
          </a:prstGeom>
          <a:solidFill>
            <a:schemeClr val="accent5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D62301-CF75-48C0-9AD1-EA8D86C63D71}"/>
              </a:ext>
            </a:extLst>
          </p:cNvPr>
          <p:cNvSpPr txBox="1"/>
          <p:nvPr/>
        </p:nvSpPr>
        <p:spPr>
          <a:xfrm>
            <a:off x="368299" y="1314226"/>
            <a:ext cx="115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스케줄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362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80D1E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진행 과정 및 사용프로그램 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593974" y="3334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Schedules and Tools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DEFF4-BDF9-46BF-8D10-2BBA3A33D530}"/>
              </a:ext>
            </a:extLst>
          </p:cNvPr>
          <p:cNvSpPr txBox="1"/>
          <p:nvPr/>
        </p:nvSpPr>
        <p:spPr>
          <a:xfrm>
            <a:off x="368299" y="1314226"/>
            <a:ext cx="115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질문지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E11657-B310-4FBA-9350-9ECA4E9B8FFC}"/>
              </a:ext>
            </a:extLst>
          </p:cNvPr>
          <p:cNvSpPr txBox="1"/>
          <p:nvPr/>
        </p:nvSpPr>
        <p:spPr>
          <a:xfrm>
            <a:off x="1367405" y="1314226"/>
            <a:ext cx="7059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윈도우프로그램 한계로 데이터를 채우기 위해 </a:t>
            </a:r>
            <a:endParaRPr lang="en-US" altLang="ko-KR" sz="18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r>
              <a:rPr lang="ko-KR" altLang="en-US" sz="18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모든 수강생 및 강사님께 질문지를 배부하였습니다</a:t>
            </a:r>
            <a:r>
              <a:rPr lang="en-US" altLang="ko-KR" sz="18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.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9DEFE8-2E85-45D5-8556-5902F2E0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4"/>
          <a:stretch/>
        </p:blipFill>
        <p:spPr>
          <a:xfrm>
            <a:off x="547462" y="2093961"/>
            <a:ext cx="4009124" cy="46423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E4E247-486F-4DBB-B4DC-9F59C10F84A5}"/>
              </a:ext>
            </a:extLst>
          </p:cNvPr>
          <p:cNvSpPr txBox="1"/>
          <p:nvPr/>
        </p:nvSpPr>
        <p:spPr>
          <a:xfrm>
            <a:off x="5713484" y="1314225"/>
            <a:ext cx="3313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사용프로그램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pic>
        <p:nvPicPr>
          <p:cNvPr id="1026" name="Picture 2" descr="Java]Java String 사용시 주의점 · Ryulth">
            <a:extLst>
              <a:ext uri="{FF2B5EF4-FFF2-40B4-BE49-F238E27FC236}">
                <a16:creationId xmlns:a16="http://schemas.microsoft.com/office/drawing/2014/main" id="{73CD326D-5007-48EB-AA94-B858EB6F2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84" y="2284014"/>
            <a:ext cx="2288719" cy="12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WS Toolkit for Eclipse">
            <a:extLst>
              <a:ext uri="{FF2B5EF4-FFF2-40B4-BE49-F238E27FC236}">
                <a16:creationId xmlns:a16="http://schemas.microsoft.com/office/drawing/2014/main" id="{62826DDF-EB25-47DE-A37D-B1AEA2641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69" y="2147854"/>
            <a:ext cx="1820173" cy="136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F8172B-C017-499D-B416-B8E3D7615FAF}"/>
              </a:ext>
            </a:extLst>
          </p:cNvPr>
          <p:cNvSpPr txBox="1"/>
          <p:nvPr/>
        </p:nvSpPr>
        <p:spPr>
          <a:xfrm>
            <a:off x="6611375" y="3675460"/>
            <a:ext cx="717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Java 11</a:t>
            </a:r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98EDC-D2DD-4CE2-A234-48D592F604F8}"/>
              </a:ext>
            </a:extLst>
          </p:cNvPr>
          <p:cNvSpPr txBox="1"/>
          <p:nvPr/>
        </p:nvSpPr>
        <p:spPr>
          <a:xfrm>
            <a:off x="9299421" y="3512130"/>
            <a:ext cx="1321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Eclipse</a:t>
            </a:r>
          </a:p>
          <a:p>
            <a:pPr algn="ctr"/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Window builder</a:t>
            </a:r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4098" name="Picture 2" descr="DATABASE] MySQL이란 + 명령어">
            <a:extLst>
              <a:ext uri="{FF2B5EF4-FFF2-40B4-BE49-F238E27FC236}">
                <a16:creationId xmlns:a16="http://schemas.microsoft.com/office/drawing/2014/main" id="{C2B7FBBE-E356-4E25-AF2F-635E4391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694" y="4573986"/>
            <a:ext cx="2475271" cy="12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710805-A3A6-40AD-8C0D-316B2F46116B}"/>
              </a:ext>
            </a:extLst>
          </p:cNvPr>
          <p:cNvSpPr txBox="1"/>
          <p:nvPr/>
        </p:nvSpPr>
        <p:spPr>
          <a:xfrm>
            <a:off x="8027707" y="6216726"/>
            <a:ext cx="912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MySQL 1.7</a:t>
            </a:r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351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80D1E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진행 과정 및 사용프로그램 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593974" y="3334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Schedules and Tools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D62301-CF75-48C0-9AD1-EA8D86C63D71}"/>
              </a:ext>
            </a:extLst>
          </p:cNvPr>
          <p:cNvSpPr txBox="1"/>
          <p:nvPr/>
        </p:nvSpPr>
        <p:spPr>
          <a:xfrm>
            <a:off x="368299" y="1314226"/>
            <a:ext cx="353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역할분담 및 소감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39FDE5-48DB-4189-99DE-FDF794355D59}"/>
              </a:ext>
            </a:extLst>
          </p:cNvPr>
          <p:cNvSpPr txBox="1"/>
          <p:nvPr/>
        </p:nvSpPr>
        <p:spPr>
          <a:xfrm>
            <a:off x="734200" y="234305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김도우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ADAD6-D29A-4652-9AB9-29CED765BD15}"/>
              </a:ext>
            </a:extLst>
          </p:cNvPr>
          <p:cNvSpPr txBox="1"/>
          <p:nvPr/>
        </p:nvSpPr>
        <p:spPr>
          <a:xfrm>
            <a:off x="734200" y="361722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양현준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ABD339-DD3B-4036-8DE5-13C7A7D31DAA}"/>
              </a:ext>
            </a:extLst>
          </p:cNvPr>
          <p:cNvSpPr txBox="1"/>
          <p:nvPr/>
        </p:nvSpPr>
        <p:spPr>
          <a:xfrm>
            <a:off x="6383957" y="234305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오성아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406105-0D3C-4C9D-A94B-4563526BAEC2}"/>
              </a:ext>
            </a:extLst>
          </p:cNvPr>
          <p:cNvSpPr txBox="1"/>
          <p:nvPr/>
        </p:nvSpPr>
        <p:spPr>
          <a:xfrm>
            <a:off x="6383957" y="361722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최수훈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3DE2D4-20FD-419C-AAF9-45668E7258A9}"/>
              </a:ext>
            </a:extLst>
          </p:cNvPr>
          <p:cNvSpPr txBox="1"/>
          <p:nvPr/>
        </p:nvSpPr>
        <p:spPr>
          <a:xfrm>
            <a:off x="1854561" y="3369888"/>
            <a:ext cx="2710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회원가입 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ID, PW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찾기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UI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및 기능 구현</a:t>
            </a: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창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UI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및 기능 구현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스크린샷 및 동영상제작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B86580-F542-4415-B6FF-53327202FE7E}"/>
              </a:ext>
            </a:extLst>
          </p:cNvPr>
          <p:cNvSpPr txBox="1"/>
          <p:nvPr/>
        </p:nvSpPr>
        <p:spPr>
          <a:xfrm>
            <a:off x="7792294" y="1972014"/>
            <a:ext cx="2941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관리자메뉴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UI </a:t>
            </a: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적성검사 문제 기능구현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적성검사 문제 기능구현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회원관리 기능구현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97BFA9-740C-47E4-ACA2-A951C55CE541}"/>
              </a:ext>
            </a:extLst>
          </p:cNvPr>
          <p:cNvSpPr txBox="1"/>
          <p:nvPr/>
        </p:nvSpPr>
        <p:spPr>
          <a:xfrm>
            <a:off x="7792674" y="3403563"/>
            <a:ext cx="26581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MBTI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결과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UI</a:t>
            </a: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MBTI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문제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기능구현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MBTI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문제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기능구현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247B97-64F4-4C08-87D4-8F7892F5586E}"/>
              </a:ext>
            </a:extLst>
          </p:cNvPr>
          <p:cNvSpPr txBox="1"/>
          <p:nvPr/>
        </p:nvSpPr>
        <p:spPr>
          <a:xfrm>
            <a:off x="948189" y="4572737"/>
            <a:ext cx="10041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주제를 바꾸면서 그 만큼 시간이 부족하다 보니 디테일한 부분을 잡지 못 해 아쉬웠습니다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</a:p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팀원들과 소통 및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으쌰으쌰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하면서 결국 원하는 최종본에 가깝게 만들어 냈다는 것과 </a:t>
            </a:r>
            <a:endParaRPr lang="en-US" altLang="ko-KR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다양한 코드들을 응용하여 프로그램을 만들었다는 점에 서로에게 박수를 쳐주었습니다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ERD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등 계획부분에서 부족한 부분이 많았다는 걸 느꼈고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간단한 프로그램 하나를 만드는 데도 생각해야할 것이 많고</a:t>
            </a:r>
            <a:endParaRPr lang="en-US" altLang="ko-KR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해야 할 것이 많다는 부분에서 이 세상에 있는 모든 개발자들에게 존경을 표합니다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353CB8-CEB5-4C6A-B71B-3C06D6248988}"/>
              </a:ext>
            </a:extLst>
          </p:cNvPr>
          <p:cNvSpPr txBox="1"/>
          <p:nvPr/>
        </p:nvSpPr>
        <p:spPr>
          <a:xfrm>
            <a:off x="1854561" y="2063373"/>
            <a:ext cx="31452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MBTI,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적성 결과 기능구현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프로필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UI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및 기능구현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통계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UI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및 기능구현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작업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이미지 작업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PPT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제작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485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D22197-3553-4867-88D2-D9CFD7FE873C}"/>
              </a:ext>
            </a:extLst>
          </p:cNvPr>
          <p:cNvCxnSpPr>
            <a:cxnSpLocks/>
          </p:cNvCxnSpPr>
          <p:nvPr/>
        </p:nvCxnSpPr>
        <p:spPr>
          <a:xfrm>
            <a:off x="4672666" y="3816991"/>
            <a:ext cx="751933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851BC-DD39-4415-B146-7221239E56AD}"/>
              </a:ext>
            </a:extLst>
          </p:cNvPr>
          <p:cNvSpPr txBox="1"/>
          <p:nvPr/>
        </p:nvSpPr>
        <p:spPr>
          <a:xfrm>
            <a:off x="8390965" y="3142123"/>
            <a:ext cx="3801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경청해주셔서</a:t>
            </a:r>
            <a:r>
              <a:rPr lang="ko-KR" altLang="en-US" sz="4800" b="1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endParaRPr lang="ko-KR" altLang="en-US" sz="4400" b="1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7AA8-4E9C-46E0-AE81-BA018ED8B26D}"/>
              </a:ext>
            </a:extLst>
          </p:cNvPr>
          <p:cNvSpPr txBox="1"/>
          <p:nvPr/>
        </p:nvSpPr>
        <p:spPr>
          <a:xfrm>
            <a:off x="9816352" y="3785283"/>
            <a:ext cx="2375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spc="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603770-FD0B-432C-8CA9-FD7635FB5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48" y="87158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32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A33BCA-0F06-47EA-8CF8-A33E1F52EC58}"/>
              </a:ext>
            </a:extLst>
          </p:cNvPr>
          <p:cNvCxnSpPr>
            <a:cxnSpLocks/>
          </p:cNvCxnSpPr>
          <p:nvPr/>
        </p:nvCxnSpPr>
        <p:spPr>
          <a:xfrm>
            <a:off x="3152775" y="3816991"/>
            <a:ext cx="903922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CE2F23-3DDB-4168-BBDF-028C404BFBC8}"/>
              </a:ext>
            </a:extLst>
          </p:cNvPr>
          <p:cNvSpPr txBox="1"/>
          <p:nvPr/>
        </p:nvSpPr>
        <p:spPr>
          <a:xfrm>
            <a:off x="2891491" y="2243335"/>
            <a:ext cx="45815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5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Q&amp;A</a:t>
            </a:r>
            <a:endParaRPr lang="ko-KR" altLang="en-US" sz="11500" b="1" dirty="0">
              <a:latin typeface="Segoe UI Black" panose="020B0A02040204020203" pitchFamily="34" charset="0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68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EC609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EC609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프로그램 제작목적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4312023" y="344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Purpose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87FB13-1345-4994-816F-B09B30A4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57" y="2274706"/>
            <a:ext cx="3636708" cy="3636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67E465-06DA-497E-AB30-2AFD3E268946}"/>
              </a:ext>
            </a:extLst>
          </p:cNvPr>
          <p:cNvSpPr txBox="1"/>
          <p:nvPr/>
        </p:nvSpPr>
        <p:spPr>
          <a:xfrm>
            <a:off x="634613" y="1492348"/>
            <a:ext cx="1824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이용대상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63E81F-3DEC-4040-8D1F-FC3D553456BC}"/>
              </a:ext>
            </a:extLst>
          </p:cNvPr>
          <p:cNvSpPr txBox="1"/>
          <p:nvPr/>
        </p:nvSpPr>
        <p:spPr>
          <a:xfrm>
            <a:off x="634613" y="2151191"/>
            <a:ext cx="3722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개발자이거나 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개발을 하고싶은 모든 사람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endParaRPr lang="ko-KR" altLang="en-US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65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EC609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EC609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프로그램 제작목적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4312023" y="344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Purpose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87FB13-1345-4994-816F-B09B30A44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57" y="2274706"/>
            <a:ext cx="3636708" cy="3636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67E465-06DA-497E-AB30-2AFD3E268946}"/>
              </a:ext>
            </a:extLst>
          </p:cNvPr>
          <p:cNvSpPr txBox="1"/>
          <p:nvPr/>
        </p:nvSpPr>
        <p:spPr>
          <a:xfrm>
            <a:off x="634613" y="1492348"/>
            <a:ext cx="1824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이용대상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63E81F-3DEC-4040-8D1F-FC3D553456BC}"/>
              </a:ext>
            </a:extLst>
          </p:cNvPr>
          <p:cNvSpPr txBox="1"/>
          <p:nvPr/>
        </p:nvSpPr>
        <p:spPr>
          <a:xfrm>
            <a:off x="634613" y="2151191"/>
            <a:ext cx="3722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개발자이거나 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개발을 하고싶은 모든 사람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endParaRPr lang="ko-KR" altLang="en-US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88D5F-A230-4699-80A3-90CC178BB614}"/>
              </a:ext>
            </a:extLst>
          </p:cNvPr>
          <p:cNvSpPr txBox="1"/>
          <p:nvPr/>
        </p:nvSpPr>
        <p:spPr>
          <a:xfrm>
            <a:off x="634613" y="4537800"/>
            <a:ext cx="1824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이용목적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55154-DCAC-4461-AAA1-9A4B37664759}"/>
              </a:ext>
            </a:extLst>
          </p:cNvPr>
          <p:cNvSpPr txBox="1"/>
          <p:nvPr/>
        </p:nvSpPr>
        <p:spPr>
          <a:xfrm>
            <a:off x="634613" y="5196643"/>
            <a:ext cx="3722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나의 성향과 개발자의 적성을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비교하여 미래계획에 참고하고자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프로그램을 설계 하였습니다</a:t>
            </a:r>
            <a:r>
              <a:rPr lang="en-US" altLang="ko-KR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706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EC609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EC609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프로그램 제작목적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4312023" y="344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Purpose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87FB13-1345-4994-816F-B09B30A44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57" y="2274706"/>
            <a:ext cx="3636708" cy="3636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67E465-06DA-497E-AB30-2AFD3E268946}"/>
              </a:ext>
            </a:extLst>
          </p:cNvPr>
          <p:cNvSpPr txBox="1"/>
          <p:nvPr/>
        </p:nvSpPr>
        <p:spPr>
          <a:xfrm>
            <a:off x="634613" y="1492348"/>
            <a:ext cx="1824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이용대상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63E81F-3DEC-4040-8D1F-FC3D553456BC}"/>
              </a:ext>
            </a:extLst>
          </p:cNvPr>
          <p:cNvSpPr txBox="1"/>
          <p:nvPr/>
        </p:nvSpPr>
        <p:spPr>
          <a:xfrm>
            <a:off x="634613" y="2151191"/>
            <a:ext cx="3722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개발자이거나 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개발을 하고싶은 모든 사람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endParaRPr lang="ko-KR" altLang="en-US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88D5F-A230-4699-80A3-90CC178BB614}"/>
              </a:ext>
            </a:extLst>
          </p:cNvPr>
          <p:cNvSpPr txBox="1"/>
          <p:nvPr/>
        </p:nvSpPr>
        <p:spPr>
          <a:xfrm>
            <a:off x="634613" y="4537800"/>
            <a:ext cx="1824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이용목적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55154-DCAC-4461-AAA1-9A4B37664759}"/>
              </a:ext>
            </a:extLst>
          </p:cNvPr>
          <p:cNvSpPr txBox="1"/>
          <p:nvPr/>
        </p:nvSpPr>
        <p:spPr>
          <a:xfrm>
            <a:off x="634613" y="5196643"/>
            <a:ext cx="3722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나의 성향과 개발자의 적성을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비교하여 미래계획에 참고하고자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프로그램을 설계 하였습니다</a:t>
            </a:r>
            <a:r>
              <a:rPr lang="en-US" altLang="ko-KR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4477D-0F26-4B27-BCDD-B634DBB009DD}"/>
              </a:ext>
            </a:extLst>
          </p:cNvPr>
          <p:cNvSpPr txBox="1"/>
          <p:nvPr/>
        </p:nvSpPr>
        <p:spPr>
          <a:xfrm>
            <a:off x="6757356" y="2265181"/>
            <a:ext cx="3193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프로그램 확장성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7336E-31E6-43EE-AB7B-0405A2AD5879}"/>
              </a:ext>
            </a:extLst>
          </p:cNvPr>
          <p:cNvSpPr txBox="1"/>
          <p:nvPr/>
        </p:nvSpPr>
        <p:spPr>
          <a:xfrm>
            <a:off x="6757357" y="2924024"/>
            <a:ext cx="47012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현 프로그램은 </a:t>
            </a:r>
            <a:r>
              <a:rPr lang="en-US" altLang="ko-KR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MBTI</a:t>
            </a:r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와 개발자 적성의 연관성만 만들었으나 추후 다른 직업군의 적성기능도 추가할 수 있습니다</a:t>
            </a:r>
            <a:r>
              <a:rPr lang="en-US" altLang="ko-KR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.</a:t>
            </a:r>
          </a:p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뿐만 아니라 최근 유행했던 심리테스트 및 나의 꽃 찾기와 같은 알고리즘으로 진행되어 이후 추가로 비슷한 기능을 더</a:t>
            </a:r>
            <a:endParaRPr lang="en-US" altLang="ko-KR" sz="22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  <a:p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넣을 수 있으며</a:t>
            </a:r>
            <a:r>
              <a:rPr lang="en-US" altLang="ko-KR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, </a:t>
            </a:r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더 나아가 문제은행</a:t>
            </a:r>
            <a:r>
              <a:rPr lang="en-US" altLang="ko-KR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, </a:t>
            </a:r>
            <a:r>
              <a:rPr lang="ko-KR" altLang="en-US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온라인 시험과 같은 프로그램으로 발전 할 수 있습니다</a:t>
            </a:r>
            <a:r>
              <a:rPr lang="en-US" altLang="ko-KR" sz="22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96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A8D69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ERD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2205324" y="3334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Entity Relationship Diagram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FE64A4-DBEA-4E43-A0B4-EEACD6DB2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8" y="1053677"/>
            <a:ext cx="10392200" cy="53222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B35EDA-8BF0-49A3-9E66-736EA649F6F5}"/>
              </a:ext>
            </a:extLst>
          </p:cNvPr>
          <p:cNvSpPr txBox="1"/>
          <p:nvPr/>
        </p:nvSpPr>
        <p:spPr>
          <a:xfrm>
            <a:off x="5200502" y="3826818"/>
            <a:ext cx="342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210 디딤명조 010" panose="02020603020101020101" pitchFamily="18" charset="-127"/>
                <a:ea typeface="210 디딤명조 010" panose="02020603020101020101" pitchFamily="18" charset="-127"/>
              </a:rPr>
              <a:t>1</a:t>
            </a:r>
            <a:endParaRPr lang="ko-KR" altLang="en-US" sz="900" dirty="0">
              <a:latin typeface="210 디딤명조 010" panose="02020603020101020101" pitchFamily="18" charset="-127"/>
              <a:ea typeface="210 디딤명조 01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50167-F469-4CC6-9E3D-8817BF8B5926}"/>
              </a:ext>
            </a:extLst>
          </p:cNvPr>
          <p:cNvSpPr txBox="1"/>
          <p:nvPr/>
        </p:nvSpPr>
        <p:spPr>
          <a:xfrm>
            <a:off x="8304346" y="3912543"/>
            <a:ext cx="342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210 디딤명조 010" panose="02020603020101020101" pitchFamily="18" charset="-127"/>
                <a:ea typeface="210 디딤명조 010" panose="02020603020101020101" pitchFamily="18" charset="-12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2096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A8D69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EER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2205324" y="3334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Enhanced ER Diagram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B35EDA-8BF0-49A3-9E66-736EA649F6F5}"/>
              </a:ext>
            </a:extLst>
          </p:cNvPr>
          <p:cNvSpPr txBox="1"/>
          <p:nvPr/>
        </p:nvSpPr>
        <p:spPr>
          <a:xfrm>
            <a:off x="5200502" y="3826818"/>
            <a:ext cx="342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210 디딤명조 010" panose="02020603020101020101" pitchFamily="18" charset="-127"/>
                <a:ea typeface="210 디딤명조 010" panose="02020603020101020101" pitchFamily="18" charset="-127"/>
              </a:rPr>
              <a:t>1</a:t>
            </a:r>
            <a:endParaRPr lang="ko-KR" altLang="en-US" sz="900" dirty="0">
              <a:latin typeface="210 디딤명조 010" panose="02020603020101020101" pitchFamily="18" charset="-127"/>
              <a:ea typeface="210 디딤명조 01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50167-F469-4CC6-9E3D-8817BF8B5926}"/>
              </a:ext>
            </a:extLst>
          </p:cNvPr>
          <p:cNvSpPr txBox="1"/>
          <p:nvPr/>
        </p:nvSpPr>
        <p:spPr>
          <a:xfrm>
            <a:off x="8304346" y="3912543"/>
            <a:ext cx="342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210 디딤명조 010" panose="02020603020101020101" pitchFamily="18" charset="-127"/>
                <a:ea typeface="210 디딤명조 010" panose="02020603020101020101" pitchFamily="18" charset="-127"/>
              </a:rPr>
              <a:t>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2D6D72-7317-4521-9771-608EEB9CA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97" y="1264593"/>
            <a:ext cx="7948326" cy="512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8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B8E7E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010B3C"/>
                </a:solidFill>
                <a:latin typeface="210 네버랜드 L" panose="02020603020101020101" pitchFamily="18" charset="-127"/>
                <a:ea typeface="210 네버랜드 L" panose="02020603020101020101" pitchFamily="18" charset="-127"/>
              </a:rPr>
              <a:t>구현 이미지 및 실행영상</a:t>
            </a:r>
            <a:endParaRPr lang="ko-KR" altLang="en-US" sz="4800" kern="0" dirty="0">
              <a:solidFill>
                <a:srgbClr val="F1A197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31AA7-CF34-40B3-8C9B-4E0F800F5EA0}"/>
              </a:ext>
            </a:extLst>
          </p:cNvPr>
          <p:cNvSpPr txBox="1"/>
          <p:nvPr/>
        </p:nvSpPr>
        <p:spPr>
          <a:xfrm>
            <a:off x="5244354" y="324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rgbClr val="F1A197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Program Run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54FE8-1A0B-4CC8-B77E-C1319310D847}"/>
              </a:ext>
            </a:extLst>
          </p:cNvPr>
          <p:cNvSpPr txBox="1"/>
          <p:nvPr/>
        </p:nvSpPr>
        <p:spPr>
          <a:xfrm>
            <a:off x="368300" y="1314226"/>
            <a:ext cx="362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Package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3CDE37-830A-4C55-82E0-1F5E82C46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265" y="2745209"/>
            <a:ext cx="1689997" cy="2457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666C2A-B3B0-447A-801D-6CA7B934C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" y="3187229"/>
            <a:ext cx="1864746" cy="19805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623D07-6192-4220-94FF-ADCDA3FF0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72" y="2362213"/>
            <a:ext cx="1648055" cy="714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C1CF68F-C398-4474-B075-E9E9A6008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14" y="3724063"/>
            <a:ext cx="1267002" cy="8764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F6B7128-1DF7-4919-876B-08641FC4D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07" y="1688364"/>
            <a:ext cx="1648055" cy="232401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53F4CB-3D25-4B1A-BECD-033B409DC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61" y="4326448"/>
            <a:ext cx="1960394" cy="232401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3C537C8-E718-4FC0-81E3-5B23B8ACC6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260" y="1788230"/>
            <a:ext cx="975772" cy="77411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BE7A988-7EAF-4ED3-8FFF-8CA5E9EA0AAA}"/>
              </a:ext>
            </a:extLst>
          </p:cNvPr>
          <p:cNvCxnSpPr/>
          <p:nvPr/>
        </p:nvCxnSpPr>
        <p:spPr>
          <a:xfrm flipV="1">
            <a:off x="3244596" y="2828925"/>
            <a:ext cx="665996" cy="600075"/>
          </a:xfrm>
          <a:prstGeom prst="straightConnector1">
            <a:avLst/>
          </a:prstGeom>
          <a:ln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7703BC9-EFA7-4AAB-81E5-2586D9991D61}"/>
              </a:ext>
            </a:extLst>
          </p:cNvPr>
          <p:cNvCxnSpPr>
            <a:cxnSpLocks/>
          </p:cNvCxnSpPr>
          <p:nvPr/>
        </p:nvCxnSpPr>
        <p:spPr>
          <a:xfrm>
            <a:off x="3196361" y="4895548"/>
            <a:ext cx="665996" cy="592908"/>
          </a:xfrm>
          <a:prstGeom prst="straightConnector1">
            <a:avLst/>
          </a:prstGeom>
          <a:ln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98A894-35F1-4EFD-A549-D8B77F6ACD45}"/>
              </a:ext>
            </a:extLst>
          </p:cNvPr>
          <p:cNvCxnSpPr>
            <a:cxnSpLocks/>
          </p:cNvCxnSpPr>
          <p:nvPr/>
        </p:nvCxnSpPr>
        <p:spPr>
          <a:xfrm flipV="1">
            <a:off x="5958319" y="2619408"/>
            <a:ext cx="826971" cy="9738"/>
          </a:xfrm>
          <a:prstGeom prst="straightConnector1">
            <a:avLst/>
          </a:prstGeom>
          <a:ln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EC31EF-C4C6-4F4F-AB88-3890AE0F4BF5}"/>
              </a:ext>
            </a:extLst>
          </p:cNvPr>
          <p:cNvCxnSpPr>
            <a:cxnSpLocks/>
          </p:cNvCxnSpPr>
          <p:nvPr/>
        </p:nvCxnSpPr>
        <p:spPr>
          <a:xfrm flipV="1">
            <a:off x="5946167" y="5658176"/>
            <a:ext cx="826971" cy="9738"/>
          </a:xfrm>
          <a:prstGeom prst="straightConnector1">
            <a:avLst/>
          </a:prstGeom>
          <a:ln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9B066636-6166-46A9-8C13-13A80BE9F1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15" y="5479773"/>
            <a:ext cx="1682085" cy="35680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054E9DE-B040-4309-9F7E-639E6E789DD7}"/>
              </a:ext>
            </a:extLst>
          </p:cNvPr>
          <p:cNvSpPr/>
          <p:nvPr/>
        </p:nvSpPr>
        <p:spPr>
          <a:xfrm>
            <a:off x="9464925" y="1121727"/>
            <a:ext cx="2089992" cy="1980525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0D2826-A5F4-487D-BFD2-2109679AE259}"/>
              </a:ext>
            </a:extLst>
          </p:cNvPr>
          <p:cNvSpPr txBox="1"/>
          <p:nvPr/>
        </p:nvSpPr>
        <p:spPr>
          <a:xfrm>
            <a:off x="9464925" y="1133800"/>
            <a:ext cx="208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이미지 및 공유데이터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1DB6A1-9ED7-4015-A94E-5A63306D5FB2}"/>
              </a:ext>
            </a:extLst>
          </p:cNvPr>
          <p:cNvSpPr/>
          <p:nvPr/>
        </p:nvSpPr>
        <p:spPr>
          <a:xfrm>
            <a:off x="6883730" y="1031625"/>
            <a:ext cx="2454257" cy="5713398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E73B80-B13E-4557-8B95-089B40280512}"/>
              </a:ext>
            </a:extLst>
          </p:cNvPr>
          <p:cNvSpPr txBox="1"/>
          <p:nvPr/>
        </p:nvSpPr>
        <p:spPr>
          <a:xfrm>
            <a:off x="6883729" y="1083393"/>
            <a:ext cx="1454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실행되는 패널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D2CBB4-9412-4A25-B886-B035D5769B2F}"/>
              </a:ext>
            </a:extLst>
          </p:cNvPr>
          <p:cNvSpPr/>
          <p:nvPr/>
        </p:nvSpPr>
        <p:spPr>
          <a:xfrm>
            <a:off x="3972949" y="1688363"/>
            <a:ext cx="1985370" cy="5108427"/>
          </a:xfrm>
          <a:prstGeom prst="rect">
            <a:avLst/>
          </a:prstGeom>
          <a:noFill/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E52F21-E5F7-4E94-B88B-83BE60AB53B9}"/>
              </a:ext>
            </a:extLst>
          </p:cNvPr>
          <p:cNvSpPr txBox="1"/>
          <p:nvPr/>
        </p:nvSpPr>
        <p:spPr>
          <a:xfrm>
            <a:off x="4021944" y="1739050"/>
            <a:ext cx="184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901430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879</Words>
  <Application>Microsoft Office PowerPoint</Application>
  <PresentationFormat>와이드스크린</PresentationFormat>
  <Paragraphs>261</Paragraphs>
  <Slides>39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나눔손글씨 펜</vt:lpstr>
      <vt:lpstr>나눔스퀘어라운드 ExtraBold</vt:lpstr>
      <vt:lpstr>210 디딤고딕 030</vt:lpstr>
      <vt:lpstr>스웨거 TTF</vt:lpstr>
      <vt:lpstr>210 네버랜드 L</vt:lpstr>
      <vt:lpstr>맑은 고딕</vt:lpstr>
      <vt:lpstr>Segoe UI Black</vt:lpstr>
      <vt:lpstr>tvN 즐거운이야기 Bold</vt:lpstr>
      <vt:lpstr>나눔스퀘어_ac Light</vt:lpstr>
      <vt:lpstr>210 디딤명조 010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RayAri</dc:creator>
  <cp:lastModifiedBy>RayAri</cp:lastModifiedBy>
  <cp:revision>48</cp:revision>
  <dcterms:created xsi:type="dcterms:W3CDTF">2021-04-26T13:47:37Z</dcterms:created>
  <dcterms:modified xsi:type="dcterms:W3CDTF">2021-05-03T09:43:12Z</dcterms:modified>
</cp:coreProperties>
</file>